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30" r:id="rId1"/>
  </p:sldMasterIdLst>
  <p:notesMasterIdLst>
    <p:notesMasterId r:id="rId10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4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122953933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122953933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12295393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12295393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DAOs by nature follow the 90/9/1 rule, so DAOs often suffer from low engagement over time and potential malevolent behavior by a colluding core of heavy contributors. Therefore, DAOs are often at risk of treasury capture by the 1%, who can decide to collude, intentionally keep shutting down/ignore the proposals and not sign the </a:t>
            </a:r>
            <a:r>
              <a:rPr lang="en-US" dirty="0" err="1"/>
              <a:t>multisig</a:t>
            </a:r>
            <a:r>
              <a:rPr lang="en-US" dirty="0"/>
              <a:t> authorizing the transactions, discouraging the 99%, driving down the activity/engagement and ultimately just seizing the treasury. 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22953933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22953933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makes </a:t>
            </a:r>
            <a:r>
              <a:rPr lang="en-US" dirty="0"/>
              <a:t>the treasury capture more difficult (due to an easily attainable quorum with inactive and leaving members) by wiping out the treasury proactively</a:t>
            </a:r>
            <a:endParaRPr lang="en-US" dirty="0">
              <a:effectLst/>
            </a:endParaRPr>
          </a:p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gives all members an incentive to be more active, especially for the more involved members to get less involved members to participate, collectively breaking the 90/9/1 paradigm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creates a</a:t>
            </a:r>
            <a:r>
              <a:rPr lang="en-US" dirty="0"/>
              <a:t>n on-chain reputation scoring, which helps create accountability and trust in DAOs</a:t>
            </a:r>
            <a:endParaRPr lang="en-US" dirty="0"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122953933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122953933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122953933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122953933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327155"/>
            <a:ext cx="7080026" cy="13716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2698755"/>
            <a:ext cx="7080026" cy="78740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40883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410855"/>
            <a:ext cx="7606349" cy="28626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3423941"/>
            <a:ext cx="7766495" cy="407604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521257"/>
            <a:ext cx="7384010" cy="264425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65322" cy="51185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04126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6328"/>
            <a:ext cx="7765322" cy="265075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1385"/>
            <a:ext cx="7765322" cy="112637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17322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99562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8265"/>
            <a:ext cx="7765322" cy="11171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742950" y="66359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78537" y="219619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008085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1595207"/>
            <a:ext cx="7765322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3487917"/>
            <a:ext cx="776414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953181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713844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363661"/>
            <a:ext cx="2504979" cy="1385888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363661"/>
            <a:ext cx="2504979" cy="1385888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363661"/>
            <a:ext cx="2504979" cy="138588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454188"/>
            <a:ext cx="2319276" cy="1202216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454321"/>
            <a:ext cx="2319276" cy="120612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450824"/>
            <a:ext cx="2319276" cy="120547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3360274"/>
            <a:ext cx="2475738" cy="98312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535730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634350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457200"/>
            <a:ext cx="1713365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457200"/>
            <a:ext cx="5937654" cy="38862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5969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517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156531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320801"/>
            <a:ext cx="7192913" cy="1371610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2692409"/>
            <a:ext cx="7192913" cy="1130291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60097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299337"/>
            <a:ext cx="3795373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299337"/>
            <a:ext cx="3798499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47047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300880"/>
            <a:ext cx="3816804" cy="311157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864" y="1300880"/>
            <a:ext cx="3816804" cy="31115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376441"/>
            <a:ext cx="3657258" cy="408663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1785103"/>
            <a:ext cx="365725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376441"/>
            <a:ext cx="3671498" cy="40866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1785103"/>
            <a:ext cx="367149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57748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888827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5129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2780167" cy="1366439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457200"/>
            <a:ext cx="4808943" cy="38862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3639"/>
            <a:ext cx="2780167" cy="251976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86386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457200"/>
            <a:ext cx="2688125" cy="39036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442"/>
            <a:ext cx="4451212" cy="1372004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572776"/>
            <a:ext cx="2456813" cy="368461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9445"/>
            <a:ext cx="4451212" cy="253210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6768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299337"/>
            <a:ext cx="7765322" cy="304406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E59FD0C-5451-4CA0-86AF-E70AE3279989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58487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outdoor, sky, nature&#10;&#10;Description automatically generated">
            <a:extLst>
              <a:ext uri="{FF2B5EF4-FFF2-40B4-BE49-F238E27FC236}">
                <a16:creationId xmlns:a16="http://schemas.microsoft.com/office/drawing/2014/main" id="{80D99A8D-6FA0-53E5-2F4E-825B07B61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37D9-B93B-2383-3BC4-A77898B26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The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A3018-D680-AF7C-49F0-19CB61AB1A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Rowdy –10+ years in software development, Ethereum Foundation grantee, ETH Denver 2021 virtual top 3, </a:t>
            </a:r>
            <a:r>
              <a:rPr lang="en-US" sz="1800" dirty="0" err="1"/>
              <a:t>DAOHaus</a:t>
            </a:r>
            <a:r>
              <a:rPr lang="en-US" sz="1800" dirty="0"/>
              <a:t> contributor, </a:t>
            </a:r>
            <a:r>
              <a:rPr lang="en-US" sz="1800" dirty="0" err="1"/>
              <a:t>Raidguild</a:t>
            </a:r>
            <a:r>
              <a:rPr lang="en-US" sz="1800" dirty="0"/>
              <a:t> member, ex-Deloitte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 err="1"/>
              <a:t>Tconomist</a:t>
            </a:r>
            <a:r>
              <a:rPr lang="en-US" sz="1800" dirty="0"/>
              <a:t> – advanced degree in economics and finance, game theory and </a:t>
            </a:r>
            <a:r>
              <a:rPr lang="en-US" sz="1800" dirty="0" err="1"/>
              <a:t>tokenomics</a:t>
            </a:r>
            <a:r>
              <a:rPr lang="en-US" sz="1800" dirty="0"/>
              <a:t> scholar, published a research paper on DeFi and financial inclusion,  Community and Partnerships @XYZ.ai</a:t>
            </a:r>
          </a:p>
          <a:p>
            <a:endParaRPr lang="en-US" sz="1800" dirty="0"/>
          </a:p>
          <a:p>
            <a:r>
              <a:rPr lang="en-US" sz="1800" dirty="0" err="1"/>
              <a:t>Huntrr</a:t>
            </a:r>
            <a:r>
              <a:rPr lang="en-US" sz="1800" dirty="0"/>
              <a:t> – 2 times ETH Global hackathon winner, taught Solidity smart contracts security courses, freelance DAO software developer, active </a:t>
            </a:r>
            <a:r>
              <a:rPr lang="en-US" sz="1800" dirty="0" err="1"/>
              <a:t>Raidguild</a:t>
            </a:r>
            <a:r>
              <a:rPr lang="en-US" sz="1800" dirty="0"/>
              <a:t> contributor, Hats protocol contributor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85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859620" y="457199"/>
            <a:ext cx="4483554" cy="82867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/>
              <a:t>Sad reality of DAOs today</a:t>
            </a:r>
          </a:p>
        </p:txBody>
      </p:sp>
      <p:pic>
        <p:nvPicPr>
          <p:cNvPr id="1037" name="Picture 1036">
            <a:extLst>
              <a:ext uri="{FF2B5EF4-FFF2-40B4-BE49-F238E27FC236}">
                <a16:creationId xmlns:a16="http://schemas.microsoft.com/office/drawing/2014/main" id="{62BAB212-DAB9-409E-B759-E6AF9BF3B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7986" y="0"/>
            <a:ext cx="3517898" cy="5143500"/>
          </a:xfrm>
          <a:prstGeom prst="rect">
            <a:avLst/>
          </a:prstGeom>
        </p:spPr>
      </p:pic>
      <p:pic>
        <p:nvPicPr>
          <p:cNvPr id="1026" name="Picture 2" descr="The State of Minnesota has over 200 Million Dollars in Unclaimed Money">
            <a:extLst>
              <a:ext uri="{FF2B5EF4-FFF2-40B4-BE49-F238E27FC236}">
                <a16:creationId xmlns:a16="http://schemas.microsoft.com/office/drawing/2014/main" id="{4C44E139-3EC7-DA4E-D887-97D997B062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1" r="11889" b="-2"/>
          <a:stretch/>
        </p:blipFill>
        <p:spPr bwMode="auto">
          <a:xfrm>
            <a:off x="-7986" y="10"/>
            <a:ext cx="3428736" cy="315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thereum (ETH) Is Not Dead. Current Events Could Be A Catalyst to Implement  Scaling Solutions - Ethereum World News">
            <a:extLst>
              <a:ext uri="{FF2B5EF4-FFF2-40B4-BE49-F238E27FC236}">
                <a16:creationId xmlns:a16="http://schemas.microsoft.com/office/drawing/2014/main" id="{611942A0-D774-175B-9C97-88118208A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5654"/>
          <a:stretch/>
        </p:blipFill>
        <p:spPr bwMode="auto">
          <a:xfrm>
            <a:off x="-7986" y="3241963"/>
            <a:ext cx="3428736" cy="1901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859619" y="1371600"/>
            <a:ext cx="4734311" cy="2899536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70000"/>
              <a:buFont typeface="Wingdings 2" charset="2"/>
              <a:buChar char="●"/>
            </a:pPr>
            <a:r>
              <a:rPr lang="en-US" dirty="0"/>
              <a:t>According to our most conservative estimates based on the data from </a:t>
            </a:r>
            <a:r>
              <a:rPr lang="en-US" dirty="0" err="1"/>
              <a:t>DeepDAO</a:t>
            </a:r>
            <a:r>
              <a:rPr lang="en-US" dirty="0"/>
              <a:t>, there is at least 200 million worth of USD locked in and decaying in DAOs with under 5% voter participation, excluding DEXs, liquidity providers and other DINOs (DAOs in name only)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717758" y="457200"/>
            <a:ext cx="4732909" cy="972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Problem</a:t>
            </a:r>
          </a:p>
        </p:txBody>
      </p:sp>
      <p:pic>
        <p:nvPicPr>
          <p:cNvPr id="3081" name="Picture 3080">
            <a:extLst>
              <a:ext uri="{FF2B5EF4-FFF2-40B4-BE49-F238E27FC236}">
                <a16:creationId xmlns:a16="http://schemas.microsoft.com/office/drawing/2014/main" id="{8CB7F038-5378-4B41-B062-002409FDE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0" y="0"/>
            <a:ext cx="3517899" cy="5143500"/>
          </a:xfrm>
          <a:prstGeom prst="rect">
            <a:avLst/>
          </a:prstGeom>
        </p:spPr>
      </p:pic>
      <p:sp>
        <p:nvSpPr>
          <p:cNvPr id="3083" name="Rectangle 3082">
            <a:extLst>
              <a:ext uri="{FF2B5EF4-FFF2-40B4-BE49-F238E27FC236}">
                <a16:creationId xmlns:a16="http://schemas.microsoft.com/office/drawing/2014/main" id="{9456C17F-A748-419C-B731-2F3A34704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84948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0B462E-3775-3B89-3D4E-5546B8A845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2" t="22361" r="66836" b="16713"/>
          <a:stretch/>
        </p:blipFill>
        <p:spPr>
          <a:xfrm>
            <a:off x="171451" y="2370722"/>
            <a:ext cx="3053437" cy="270437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076" name="Picture 4" descr="the 90-9-1 rule for participation in an online community">
            <a:extLst>
              <a:ext uri="{FF2B5EF4-FFF2-40B4-BE49-F238E27FC236}">
                <a16:creationId xmlns:a16="http://schemas.microsoft.com/office/drawing/2014/main" id="{E7CDC647-C1DA-985D-8ABC-90AFBC198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1450" y="59183"/>
            <a:ext cx="3053438" cy="2243136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717758" y="1429351"/>
            <a:ext cx="4883317" cy="2914049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SzPct val="70000"/>
            </a:pPr>
            <a:r>
              <a:rPr lang="en-US" dirty="0"/>
              <a:t>DAOs, alike to other forms of un(der)structured human organization, follow the 90/9/1 rule, which often puts them at risk of treasury capture by the 1% with the relative lowering quorum due to inactivity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SzPct val="70000"/>
            </a:pPr>
            <a:r>
              <a:rPr lang="en-US" dirty="0"/>
              <a:t>DAOs suffer from low participation over time due to the lack of engagement incentives tooling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SzPct val="70000"/>
            </a:pPr>
            <a:r>
              <a:rPr lang="en-US" dirty="0"/>
              <a:t>DAOs have no on-chain reputation system that would hold them accountable and inspire trust in them for current and future members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SzPct val="70000"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</a:t>
            </a:r>
            <a:r>
              <a:rPr lang="en-US" dirty="0"/>
              <a:t>n</a:t>
            </a:r>
            <a:endParaRPr dirty="0"/>
          </a:p>
        </p:txBody>
      </p:sp>
      <p:sp>
        <p:nvSpPr>
          <p:cNvPr id="6" name="Google Shape;85;p18">
            <a:extLst>
              <a:ext uri="{FF2B5EF4-FFF2-40B4-BE49-F238E27FC236}">
                <a16:creationId xmlns:a16="http://schemas.microsoft.com/office/drawing/2014/main" id="{18C81CFF-069B-06BD-C7B6-4CD8E1425E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A Dead Man’s switch (the Reaper) that listens to see if the DAO is still active and reputable. If the DAO’s reputation falls below 0 by failing to meet the metrics threshold that was configured on deployment of the Reaper to the DAO, the Reaper liquidates the treasury sending the funds to the public goods fund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b="0" dirty="0">
                <a:effectLst/>
              </a:rPr>
              <a:t>This solves the three main issues: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makes </a:t>
            </a:r>
            <a:r>
              <a:rPr lang="en-US" dirty="0"/>
              <a:t>the treasury capture more difficult (due to an easily attainable quorum with inactive and leaving members) by wiping out the about to be captured treasury proactively</a:t>
            </a:r>
            <a:endParaRPr lang="en-US" dirty="0">
              <a:effectLst/>
            </a:endParaRPr>
          </a:p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gives all members an incentive to be more active, especially for the more involved members to get less involved members to participate, collectively breaking the 90/9/1 paradigm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effectLst/>
              </a:rPr>
              <a:t>It creates a</a:t>
            </a:r>
            <a:r>
              <a:rPr lang="en-US" dirty="0"/>
              <a:t>n on-chain reputation scoring, which helps create accountability and trust in DAOs</a:t>
            </a:r>
            <a:endParaRPr lang="en-US" dirty="0">
              <a:effectLst/>
            </a:endParaRPr>
          </a:p>
          <a:p>
            <a:pPr lvl="1">
              <a:spcAft>
                <a:spcPts val="1200"/>
              </a:spcAft>
            </a:pPr>
            <a:endParaRPr lang="en-US" b="0" dirty="0">
              <a:effectLst/>
            </a:endParaRPr>
          </a:p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62500" y="149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it works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F2B6C20-F350-12B4-234C-1852145C9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726334"/>
            <a:ext cx="8520600" cy="427259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2973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Future Scope </a:t>
            </a:r>
            <a:endParaRPr sz="3600"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5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74EF39BF-66D7-952A-6198-0C5AF2782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0086"/>
            <a:ext cx="9144000" cy="35411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F8D5-012D-AC36-33B6-33846D53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Potential Impact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99EAE-250B-63FF-E790-28D92A282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Besides improving the DAO ecosystem with reputation scoring, engagement incentives and making treasury capture more difficult, our project has the potential to donate over 200 million dollars to public goods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54D2D9-49AE-13F9-70F7-AC1CE914CD17}"/>
              </a:ext>
            </a:extLst>
          </p:cNvPr>
          <p:cNvSpPr/>
          <p:nvPr/>
        </p:nvSpPr>
        <p:spPr>
          <a:xfrm>
            <a:off x="855406" y="1961535"/>
            <a:ext cx="7101349" cy="26073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EC8626BB-2375-ACE5-029E-7C8849979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67" y="1987600"/>
            <a:ext cx="705802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229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FF747C5C-A8E8-4833-9E55-3D08FE4E487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4610</TotalTime>
  <Words>559</Words>
  <Application>Microsoft Office PowerPoint</Application>
  <PresentationFormat>On-screen Show (16:9)</PresentationFormat>
  <Paragraphs>25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Wingdings 2</vt:lpstr>
      <vt:lpstr>Slate</vt:lpstr>
      <vt:lpstr>PowerPoint Presentation</vt:lpstr>
      <vt:lpstr>The team</vt:lpstr>
      <vt:lpstr>Sad reality of DAOs today</vt:lpstr>
      <vt:lpstr>Problem</vt:lpstr>
      <vt:lpstr>Solution</vt:lpstr>
      <vt:lpstr>How it works</vt:lpstr>
      <vt:lpstr>Future Scope </vt:lpstr>
      <vt:lpstr>Potential Impact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(The) Reaper </dc:title>
  <cp:lastModifiedBy>Adrian Zhunussov</cp:lastModifiedBy>
  <cp:revision>5</cp:revision>
  <dcterms:modified xsi:type="dcterms:W3CDTF">2023-03-05T08:58:53Z</dcterms:modified>
</cp:coreProperties>
</file>